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94" d="100"/>
          <a:sy n="94" d="100"/>
        </p:scale>
        <p:origin x="-1452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955586-32BB-44FC-BA61-FAE3BAA6C7DE}" type="datetimeFigureOut">
              <a:rPr lang="en-US" smtClean="0"/>
              <a:pPr/>
              <a:t>5/6/2011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707B77-F9B8-4BD4-B0A3-AC59ECCE22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55586-32BB-44FC-BA61-FAE3BAA6C7DE}" type="datetimeFigureOut">
              <a:rPr lang="en-US" smtClean="0"/>
              <a:pPr/>
              <a:t>5/6/2011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07B77-F9B8-4BD4-B0A3-AC59ECCE22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55586-32BB-44FC-BA61-FAE3BAA6C7DE}" type="datetimeFigureOut">
              <a:rPr lang="en-US" smtClean="0"/>
              <a:pPr/>
              <a:t>5/6/2011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07B77-F9B8-4BD4-B0A3-AC59ECCE22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55586-32BB-44FC-BA61-FAE3BAA6C7DE}" type="datetimeFigureOut">
              <a:rPr lang="en-US" smtClean="0"/>
              <a:pPr/>
              <a:t>5/6/2011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07B77-F9B8-4BD4-B0A3-AC59ECCE226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55586-32BB-44FC-BA61-FAE3BAA6C7DE}" type="datetimeFigureOut">
              <a:rPr lang="en-US" smtClean="0"/>
              <a:pPr/>
              <a:t>5/6/2011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07B77-F9B8-4BD4-B0A3-AC59ECCE226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55586-32BB-44FC-BA61-FAE3BAA6C7DE}" type="datetimeFigureOut">
              <a:rPr lang="en-US" smtClean="0"/>
              <a:pPr/>
              <a:t>5/6/2011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07B77-F9B8-4BD4-B0A3-AC59ECCE226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55586-32BB-44FC-BA61-FAE3BAA6C7DE}" type="datetimeFigureOut">
              <a:rPr lang="en-US" smtClean="0"/>
              <a:pPr/>
              <a:t>5/6/2011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07B77-F9B8-4BD4-B0A3-AC59ECCE22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55586-32BB-44FC-BA61-FAE3BAA6C7DE}" type="datetimeFigureOut">
              <a:rPr lang="en-US" smtClean="0"/>
              <a:pPr/>
              <a:t>5/6/2011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07B77-F9B8-4BD4-B0A3-AC59ECCE226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55586-32BB-44FC-BA61-FAE3BAA6C7DE}" type="datetimeFigureOut">
              <a:rPr lang="en-US" smtClean="0"/>
              <a:pPr/>
              <a:t>5/6/2011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07B77-F9B8-4BD4-B0A3-AC59ECCE22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C955586-32BB-44FC-BA61-FAE3BAA6C7DE}" type="datetimeFigureOut">
              <a:rPr lang="en-US" smtClean="0"/>
              <a:pPr/>
              <a:t>5/6/2011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07B77-F9B8-4BD4-B0A3-AC59ECCE22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955586-32BB-44FC-BA61-FAE3BAA6C7DE}" type="datetimeFigureOut">
              <a:rPr lang="en-US" smtClean="0"/>
              <a:pPr/>
              <a:t>5/6/2011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707B77-F9B8-4BD4-B0A3-AC59ECCE226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C955586-32BB-44FC-BA61-FAE3BAA6C7DE}" type="datetimeFigureOut">
              <a:rPr lang="en-US" smtClean="0"/>
              <a:pPr/>
              <a:t>5/6/2011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E707B77-F9B8-4BD4-B0A3-AC59ECCE226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584200" y="2843213"/>
            <a:ext cx="623760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6000" dirty="0" smtClean="0">
                <a:latin typeface="Berlin Sans FB" pitchFamily="34" charset="0"/>
              </a:rPr>
              <a:t>GSCE Mathematics</a:t>
            </a:r>
            <a:endParaRPr lang="en-GB" sz="6000" dirty="0">
              <a:latin typeface="Berlin Sans FB" pitchFamily="34" charset="0"/>
            </a:endParaRPr>
          </a:p>
          <a:p>
            <a:r>
              <a:rPr lang="en-GB" sz="6000" dirty="0" smtClean="0">
                <a:latin typeface="Berlin Sans FB" pitchFamily="34" charset="0"/>
              </a:rPr>
              <a:t>Problem Solving</a:t>
            </a:r>
            <a:endParaRPr lang="en-GB" sz="6000" dirty="0">
              <a:latin typeface="Berlin Sans FB" pitchFamily="34" charset="0"/>
            </a:endParaRPr>
          </a:p>
          <a:p>
            <a:endParaRPr lang="en-GB" sz="4400" dirty="0">
              <a:latin typeface="Berlin Sans FB" pitchFamily="34" charset="0"/>
            </a:endParaRPr>
          </a:p>
          <a:p>
            <a:r>
              <a:rPr lang="en-GB" sz="4400" dirty="0" smtClean="0">
                <a:latin typeface="Berlin Sans FB" pitchFamily="34" charset="0"/>
              </a:rPr>
              <a:t>Algebra</a:t>
            </a:r>
            <a:endParaRPr lang="en-GB" sz="4400" dirty="0">
              <a:latin typeface="Berlin Sans FB" pitchFamily="34" charset="0"/>
            </a:endParaRPr>
          </a:p>
          <a:p>
            <a:r>
              <a:rPr lang="en-GB" sz="4400" dirty="0" smtClean="0">
                <a:latin typeface="Berlin Sans FB" pitchFamily="34" charset="0"/>
              </a:rPr>
              <a:t>Higher Tier</a:t>
            </a:r>
            <a:endParaRPr lang="en-GB" sz="44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539750" y="44450"/>
            <a:ext cx="8424863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dirty="0" smtClean="0">
                <a:latin typeface="Berlin Sans FB" pitchFamily="34" charset="0"/>
              </a:rPr>
              <a:t>A mobile phone company’s latest package deal uses this formula</a:t>
            </a:r>
          </a:p>
          <a:p>
            <a:r>
              <a:rPr lang="en-GB" sz="2000" dirty="0" smtClean="0">
                <a:latin typeface="Berlin Sans FB" pitchFamily="34" charset="0"/>
              </a:rPr>
              <a:t>D = R + 0.01M + 0.03A</a:t>
            </a:r>
          </a:p>
          <a:p>
            <a:endParaRPr lang="en-GB" sz="2000" dirty="0">
              <a:latin typeface="Berlin Sans FB" pitchFamily="34" charset="0"/>
            </a:endParaRPr>
          </a:p>
          <a:p>
            <a:r>
              <a:rPr lang="en-GB" sz="2000" dirty="0" smtClean="0">
                <a:latin typeface="Berlin Sans FB" pitchFamily="34" charset="0"/>
              </a:rPr>
              <a:t>D – the monthly bill</a:t>
            </a:r>
          </a:p>
          <a:p>
            <a:r>
              <a:rPr lang="en-GB" sz="2000" dirty="0" smtClean="0">
                <a:latin typeface="Berlin Sans FB" pitchFamily="34" charset="0"/>
              </a:rPr>
              <a:t>R – the monthly rental including free unlimited texts</a:t>
            </a:r>
          </a:p>
          <a:p>
            <a:r>
              <a:rPr lang="en-GB" sz="2000" dirty="0" smtClean="0">
                <a:latin typeface="Berlin Sans FB" pitchFamily="34" charset="0"/>
              </a:rPr>
              <a:t>M – number of minutes on calls per month</a:t>
            </a:r>
          </a:p>
          <a:p>
            <a:r>
              <a:rPr lang="en-GB" sz="2000" dirty="0" smtClean="0">
                <a:latin typeface="Berlin Sans FB" pitchFamily="34" charset="0"/>
              </a:rPr>
              <a:t>A – number of minutes spent online per month</a:t>
            </a:r>
          </a:p>
          <a:p>
            <a:endParaRPr lang="en-GB" sz="2000" dirty="0">
              <a:latin typeface="Berlin Sans FB" pitchFamily="34" charset="0"/>
            </a:endParaRPr>
          </a:p>
          <a:p>
            <a:r>
              <a:rPr lang="en-GB" sz="2000" smtClean="0">
                <a:latin typeface="Berlin Sans FB" pitchFamily="34" charset="0"/>
              </a:rPr>
              <a:t>Dafydd </a:t>
            </a:r>
            <a:r>
              <a:rPr lang="en-GB" sz="2000" dirty="0" smtClean="0">
                <a:latin typeface="Berlin Sans FB" pitchFamily="34" charset="0"/>
              </a:rPr>
              <a:t>knows he spent 120 minutes less online than on calls one month.  The rental charge is £9 and </a:t>
            </a:r>
            <a:r>
              <a:rPr lang="en-GB" sz="2000" dirty="0">
                <a:latin typeface="Berlin Sans FB" pitchFamily="34" charset="0"/>
              </a:rPr>
              <a:t>t</a:t>
            </a:r>
            <a:r>
              <a:rPr lang="en-GB" sz="2000" dirty="0" smtClean="0">
                <a:latin typeface="Berlin Sans FB" pitchFamily="34" charset="0"/>
              </a:rPr>
              <a:t>he monthly bill was £21.40.  He wants </a:t>
            </a:r>
            <a:r>
              <a:rPr lang="en-GB" sz="2000" dirty="0">
                <a:latin typeface="Berlin Sans FB" pitchFamily="34" charset="0"/>
              </a:rPr>
              <a:t>t</a:t>
            </a:r>
            <a:r>
              <a:rPr lang="en-GB" sz="2000" dirty="0" smtClean="0">
                <a:latin typeface="Berlin Sans FB" pitchFamily="34" charset="0"/>
              </a:rPr>
              <a:t>o know how many minutes he spent on calls.</a:t>
            </a:r>
            <a:endParaRPr lang="en-GB" sz="2000" dirty="0">
              <a:latin typeface="Berlin Sans FB" pitchFamily="34" charset="0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643063" y="4117975"/>
            <a:ext cx="7200900" cy="2363788"/>
            <a:chOff x="971600" y="3717032"/>
            <a:chExt cx="7200287" cy="2362221"/>
          </a:xfrm>
        </p:grpSpPr>
        <p:sp>
          <p:nvSpPr>
            <p:cNvPr id="13" name="Rectangle 2"/>
            <p:cNvSpPr/>
            <p:nvPr/>
          </p:nvSpPr>
          <p:spPr>
            <a:xfrm>
              <a:off x="971600" y="3717032"/>
              <a:ext cx="7200287" cy="2303522"/>
            </a:xfrm>
            <a:prstGeom prst="rect">
              <a:avLst/>
            </a:prstGeom>
            <a:noFill/>
            <a:ln>
              <a:solidFill>
                <a:srgbClr val="00A1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9226" name="TextBox 14"/>
            <p:cNvSpPr txBox="1">
              <a:spLocks noChangeArrowheads="1"/>
            </p:cNvSpPr>
            <p:nvPr/>
          </p:nvSpPr>
          <p:spPr bwMode="auto">
            <a:xfrm>
              <a:off x="1043607" y="3885201"/>
              <a:ext cx="7083064" cy="13840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sz="2800" dirty="0" smtClean="0">
                  <a:solidFill>
                    <a:srgbClr val="00A1DA"/>
                  </a:solidFill>
                  <a:latin typeface="Berlin Sans FB" pitchFamily="34" charset="0"/>
                </a:rPr>
                <a:t>Write an expression for A in relation to M.</a:t>
              </a:r>
            </a:p>
            <a:p>
              <a:r>
                <a:rPr lang="en-GB" sz="2800" dirty="0" smtClean="0">
                  <a:solidFill>
                    <a:srgbClr val="00A1DA"/>
                  </a:solidFill>
                  <a:latin typeface="Berlin Sans FB" pitchFamily="34" charset="0"/>
                </a:rPr>
                <a:t>Substitute this and all the data into the formula and rearrange to find M. </a:t>
              </a:r>
              <a:endParaRPr lang="en-GB" sz="2800" dirty="0">
                <a:solidFill>
                  <a:srgbClr val="00A1DA"/>
                </a:solidFill>
                <a:latin typeface="Berlin Sans FB" pitchFamily="34" charset="0"/>
              </a:endParaRPr>
            </a:p>
          </p:txBody>
        </p:sp>
        <p:pic>
          <p:nvPicPr>
            <p:cNvPr id="9227" name="Picture 5" descr="C:\Documents and Settings\catrin.evans\Local Settings\Temporary Internet Files\Content.IE5\Z1RHAY8N\MC900442141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86177" y="5145113"/>
              <a:ext cx="940495" cy="934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549301" y="4065571"/>
            <a:ext cx="7415215" cy="2357454"/>
            <a:chOff x="1547013" y="2758673"/>
            <a:chExt cx="7201523" cy="2356642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1547013" y="2758673"/>
              <a:ext cx="7201523" cy="2356642"/>
              <a:chOff x="1691029" y="2758673"/>
              <a:chExt cx="7201523" cy="2356642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1691029" y="2758673"/>
                <a:ext cx="7201523" cy="2356642"/>
              </a:xfrm>
              <a:prstGeom prst="rect">
                <a:avLst/>
              </a:prstGeom>
              <a:solidFill>
                <a:srgbClr val="00A1DA"/>
              </a:solidFill>
              <a:ln>
                <a:solidFill>
                  <a:srgbClr val="00A1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9224" name="TextBox 3"/>
              <p:cNvSpPr txBox="1">
                <a:spLocks noChangeArrowheads="1"/>
              </p:cNvSpPr>
              <p:nvPr/>
            </p:nvSpPr>
            <p:spPr bwMode="auto">
              <a:xfrm>
                <a:off x="6408821" y="2901501"/>
                <a:ext cx="2234389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400" dirty="0" smtClean="0">
                    <a:solidFill>
                      <a:schemeClr val="bg1"/>
                    </a:solidFill>
                    <a:latin typeface="Berlin Sans FB" pitchFamily="34" charset="0"/>
                  </a:rPr>
                  <a:t>Helping hand</a:t>
                </a:r>
                <a:endParaRPr lang="en-GB" sz="2400" dirty="0">
                  <a:solidFill>
                    <a:schemeClr val="bg1"/>
                  </a:solidFill>
                  <a:latin typeface="Berlin Sans FB" pitchFamily="34" charset="0"/>
                </a:endParaRPr>
              </a:p>
            </p:txBody>
          </p:sp>
        </p:grpSp>
        <p:pic>
          <p:nvPicPr>
            <p:cNvPr id="9222" name="Picture 3" descr="C:\Documents and Settings\catrin.evans\Local Settings\Temporary Internet Files\Content.IE5\I5D0OWOK\MM900041058[1].gif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279079">
              <a:off x="7320832" y="3451874"/>
              <a:ext cx="1162050" cy="704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597312" y="836613"/>
            <a:ext cx="8559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sz="3600" u="sng" baseline="30000" dirty="0">
              <a:latin typeface="Berlin Sans FB" pitchFamily="34" charset="0"/>
            </a:endParaRPr>
          </a:p>
          <a:p>
            <a:endParaRPr lang="en-GB" sz="3600" baseline="30000" dirty="0">
              <a:latin typeface="Berlin Sans FB" pitchFamily="34" charset="0"/>
            </a:endParaRPr>
          </a:p>
          <a:p>
            <a:endParaRPr lang="en-GB" sz="3600" baseline="30000" dirty="0">
              <a:latin typeface="Berlin Sans FB" pitchFamily="34" charset="0"/>
            </a:endParaRPr>
          </a:p>
          <a:p>
            <a:endParaRPr lang="en-GB" sz="3600" baseline="30000" dirty="0">
              <a:latin typeface="Berlin Sans FB" pitchFamily="34" charset="0"/>
            </a:endParaRPr>
          </a:p>
        </p:txBody>
      </p:sp>
      <p:sp>
        <p:nvSpPr>
          <p:cNvPr id="13" name="Rectangle 2"/>
          <p:cNvSpPr/>
          <p:nvPr/>
        </p:nvSpPr>
        <p:spPr>
          <a:xfrm>
            <a:off x="755650" y="188913"/>
            <a:ext cx="1958962" cy="647700"/>
          </a:xfrm>
          <a:prstGeom prst="rect">
            <a:avLst/>
          </a:prstGeom>
          <a:solidFill>
            <a:srgbClr val="00A1DA"/>
          </a:solidFill>
          <a:ln>
            <a:solidFill>
              <a:srgbClr val="00A1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0244" name="Picture 5" descr="C:\Documents and Settings\catrin.evans\Local Settings\Temporary Internet Files\Content.IE5\Z1RHAY8N\MC90044214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8150" y="103188"/>
            <a:ext cx="941388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Box 11"/>
          <p:cNvSpPr txBox="1">
            <a:spLocks noChangeArrowheads="1"/>
          </p:cNvSpPr>
          <p:nvPr/>
        </p:nvSpPr>
        <p:spPr bwMode="auto">
          <a:xfrm>
            <a:off x="785786" y="142852"/>
            <a:ext cx="1928733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500" dirty="0" smtClean="0">
                <a:latin typeface="Berlin Sans FB" pitchFamily="34" charset="0"/>
              </a:rPr>
              <a:t>Answer</a:t>
            </a:r>
            <a:endParaRPr lang="en-GB" sz="4500" dirty="0">
              <a:latin typeface="Berlin Sans FB" pitchFamily="34" charset="0"/>
            </a:endParaRPr>
          </a:p>
        </p:txBody>
      </p:sp>
      <p:sp>
        <p:nvSpPr>
          <p:cNvPr id="10246" name="TextBox 5"/>
          <p:cNvSpPr txBox="1">
            <a:spLocks noChangeArrowheads="1"/>
          </p:cNvSpPr>
          <p:nvPr/>
        </p:nvSpPr>
        <p:spPr bwMode="auto">
          <a:xfrm>
            <a:off x="781794" y="1048222"/>
            <a:ext cx="774705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600" dirty="0" smtClean="0"/>
              <a:t>A = M – 120</a:t>
            </a:r>
          </a:p>
          <a:p>
            <a:endParaRPr lang="en-GB" sz="3600" dirty="0"/>
          </a:p>
          <a:p>
            <a:r>
              <a:rPr lang="en-GB" sz="3600" dirty="0" smtClean="0"/>
              <a:t>21.4 = 9 + 0.01M + 0.03(M-120)</a:t>
            </a:r>
          </a:p>
          <a:p>
            <a:r>
              <a:rPr lang="en-GB" sz="3600" dirty="0" smtClean="0"/>
              <a:t>21.4 = 9 + 0.01M + 0.03M – 3.6</a:t>
            </a:r>
          </a:p>
          <a:p>
            <a:r>
              <a:rPr lang="en-GB" sz="3600" dirty="0" smtClean="0"/>
              <a:t>21.4 = 0.04M + 5.4</a:t>
            </a:r>
          </a:p>
          <a:p>
            <a:r>
              <a:rPr lang="en-GB" sz="3600" dirty="0" smtClean="0"/>
              <a:t>   16 = 0.04M</a:t>
            </a:r>
          </a:p>
          <a:p>
            <a:r>
              <a:rPr lang="en-GB" sz="3600" dirty="0" smtClean="0"/>
              <a:t>    M = 400</a:t>
            </a:r>
          </a:p>
          <a:p>
            <a:endParaRPr lang="en-GB" sz="3600" dirty="0"/>
          </a:p>
          <a:p>
            <a:r>
              <a:rPr lang="en-GB" sz="3600" dirty="0" smtClean="0"/>
              <a:t>No. minutes used = 400</a:t>
            </a:r>
            <a:endParaRPr lang="en-GB" sz="3600" dirty="0"/>
          </a:p>
          <a:p>
            <a:r>
              <a:rPr lang="en-GB" sz="3600" dirty="0" smtClean="0"/>
              <a:t> 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171</TotalTime>
  <Words>166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galozc</dc:creator>
  <cp:lastModifiedBy>galozc</cp:lastModifiedBy>
  <cp:revision>14</cp:revision>
  <dcterms:created xsi:type="dcterms:W3CDTF">2011-02-03T11:08:00Z</dcterms:created>
  <dcterms:modified xsi:type="dcterms:W3CDTF">2011-05-06T13:10:32Z</dcterms:modified>
</cp:coreProperties>
</file>